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0"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D60093"/>
    <a:srgbClr val="F4BEEE"/>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6" autoAdjust="0"/>
    <p:restoredTop sz="94660"/>
  </p:normalViewPr>
  <p:slideViewPr>
    <p:cSldViewPr>
      <p:cViewPr varScale="1">
        <p:scale>
          <a:sx n="46" d="100"/>
          <a:sy n="46" d="100"/>
        </p:scale>
        <p:origin x="-13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06200F5-7450-4B3A-AEBE-4C443404A53E}" type="datetimeFigureOut">
              <a:rPr lang="en-US" smtClean="0"/>
              <a:pPr/>
              <a:t>3/6/2010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7949F5B-1443-4BDF-8E62-0FD0D817C8F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06200F5-7450-4B3A-AEBE-4C443404A53E}" type="datetimeFigureOut">
              <a:rPr lang="en-US" smtClean="0"/>
              <a:pPr/>
              <a:t>3/6/2010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7949F5B-1443-4BDF-8E62-0FD0D817C8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06200F5-7450-4B3A-AEBE-4C443404A53E}" type="datetimeFigureOut">
              <a:rPr lang="en-US" smtClean="0"/>
              <a:pPr/>
              <a:t>3/6/2010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7949F5B-1443-4BDF-8E62-0FD0D817C8F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06200F5-7450-4B3A-AEBE-4C443404A53E}" type="datetimeFigureOut">
              <a:rPr lang="en-US" smtClean="0"/>
              <a:pPr/>
              <a:t>3/6/2010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7949F5B-1443-4BDF-8E62-0FD0D817C8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06200F5-7450-4B3A-AEBE-4C443404A53E}" type="datetimeFigureOut">
              <a:rPr lang="en-US" smtClean="0"/>
              <a:pPr/>
              <a:t>3/6/2010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7949F5B-1443-4BDF-8E62-0FD0D817C8F5}"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06200F5-7450-4B3A-AEBE-4C443404A53E}" type="datetimeFigureOut">
              <a:rPr lang="en-US" smtClean="0"/>
              <a:pPr/>
              <a:t>3/6/2010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7949F5B-1443-4BDF-8E62-0FD0D817C8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wisegeek.com/what-is-a-raisin.htm" TargetMode="External"/><Relationship Id="rId2" Type="http://schemas.openxmlformats.org/officeDocument/2006/relationships/hyperlink" Target="http://www.wisegeek.com/what-is-animation.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Clay Animation</a:t>
            </a:r>
            <a:endParaRPr lang="en-US" dirty="0"/>
          </a:p>
        </p:txBody>
      </p:sp>
      <p:sp>
        <p:nvSpPr>
          <p:cNvPr id="3" name="Subtitle 2"/>
          <p:cNvSpPr>
            <a:spLocks noGrp="1"/>
          </p:cNvSpPr>
          <p:nvPr>
            <p:ph type="subTitle" idx="1"/>
          </p:nvPr>
        </p:nvSpPr>
        <p:spPr/>
        <p:txBody>
          <a:bodyPr>
            <a:normAutofit lnSpcReduction="10000"/>
          </a:bodyPr>
          <a:lstStyle/>
          <a:p>
            <a:r>
              <a:rPr lang="en-US" dirty="0" smtClean="0"/>
              <a:t>Marybeth O’Brien</a:t>
            </a:r>
          </a:p>
          <a:p>
            <a:r>
              <a:rPr lang="en-US" dirty="0" smtClean="0"/>
              <a:t>Grade 4 Teacher</a:t>
            </a:r>
          </a:p>
          <a:p>
            <a:r>
              <a:rPr lang="en-US" dirty="0" smtClean="0"/>
              <a:t>Huntington Elementary School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Themes of Interest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Bean plant growth over time</a:t>
            </a:r>
          </a:p>
          <a:p>
            <a:r>
              <a:rPr lang="en-US" dirty="0" smtClean="0"/>
              <a:t>Bird nest building progress </a:t>
            </a:r>
          </a:p>
          <a:p>
            <a:r>
              <a:rPr lang="en-US" dirty="0" smtClean="0"/>
              <a:t>Student change during school year </a:t>
            </a:r>
          </a:p>
          <a:p>
            <a:r>
              <a:rPr lang="en-US" dirty="0" smtClean="0"/>
              <a:t>Science:</a:t>
            </a:r>
          </a:p>
          <a:p>
            <a:pPr lvl="1"/>
            <a:r>
              <a:rPr lang="en-US" dirty="0" smtClean="0"/>
              <a:t>Food chain</a:t>
            </a:r>
          </a:p>
          <a:p>
            <a:pPr lvl="1"/>
            <a:r>
              <a:rPr lang="en-US" dirty="0" smtClean="0"/>
              <a:t>Forest procession</a:t>
            </a:r>
          </a:p>
          <a:p>
            <a:pPr lvl="1"/>
            <a:r>
              <a:rPr lang="en-US" dirty="0" smtClean="0"/>
              <a:t>Water cycle</a:t>
            </a:r>
          </a:p>
          <a:p>
            <a:pPr lvl="1"/>
            <a:r>
              <a:rPr lang="en-US" dirty="0" smtClean="0"/>
              <a:t>Solar System</a:t>
            </a:r>
          </a:p>
          <a:p>
            <a:pPr lvl="1"/>
            <a:r>
              <a:rPr lang="en-US" dirty="0" smtClean="0"/>
              <a:t>Butterfly metamorphosis</a:t>
            </a:r>
          </a:p>
          <a:p>
            <a:r>
              <a:rPr lang="en-US" dirty="0" smtClean="0"/>
              <a:t>Social Studies:</a:t>
            </a:r>
          </a:p>
          <a:p>
            <a:pPr lvl="1"/>
            <a:r>
              <a:rPr lang="en-US" dirty="0" smtClean="0"/>
              <a:t> Pioneer and Indian Thanksgiving</a:t>
            </a:r>
          </a:p>
          <a:p>
            <a:pPr lvl="1"/>
            <a:r>
              <a:rPr lang="en-US" dirty="0" smtClean="0"/>
              <a:t>Story of Rosa Parks</a:t>
            </a:r>
          </a:p>
          <a:p>
            <a:pPr lvl="1"/>
            <a:r>
              <a:rPr lang="en-US" dirty="0" smtClean="0"/>
              <a:t>‘I Have A Dream’ speech</a:t>
            </a:r>
          </a:p>
          <a:p>
            <a:pPr lvl="1"/>
            <a:r>
              <a:rPr lang="en-US" dirty="0" smtClean="0"/>
              <a:t>Geography Around the Word</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Get Started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 Select two or three students to work on your Clay Animation with. Be sure to select partners that you are able to work well with. </a:t>
            </a:r>
          </a:p>
          <a:p>
            <a:r>
              <a:rPr lang="en-US" dirty="0" smtClean="0"/>
              <a:t>2. Collaborate with your partners to come up with a well thought out storyline for your animation. The storyline must have a beginning, middle, and end. </a:t>
            </a:r>
          </a:p>
          <a:p>
            <a:r>
              <a:rPr lang="en-US" dirty="0" smtClean="0"/>
              <a:t>3. Create your background scene using ONE (1) poster board. Your background should not be a quick scribbled picture but a well planned and thought out scene that coincides with your storyline. ALL group members must work on the background scene cooperatively</a:t>
            </a:r>
          </a:p>
          <a:p>
            <a:r>
              <a:rPr lang="en-US" dirty="0" smtClean="0"/>
              <a:t>4. Create your clay figures. Do not waste modeling clay or leave any mess for someone else to clean up. Your characters must have been approved, created by all partners, and done with 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Steps</a:t>
            </a:r>
            <a:endParaRPr lang="en-US" dirty="0"/>
          </a:p>
        </p:txBody>
      </p:sp>
      <p:sp>
        <p:nvSpPr>
          <p:cNvPr id="3" name="Content Placeholder 2"/>
          <p:cNvSpPr>
            <a:spLocks noGrp="1"/>
          </p:cNvSpPr>
          <p:nvPr>
            <p:ph idx="1"/>
          </p:nvPr>
        </p:nvSpPr>
        <p:spPr/>
        <p:txBody>
          <a:bodyPr>
            <a:normAutofit fontScale="92500"/>
          </a:bodyPr>
          <a:lstStyle/>
          <a:p>
            <a:r>
              <a:rPr lang="en-US" dirty="0" smtClean="0"/>
              <a:t>5. Make many small moves with your figures and step back when taking the pictures so that you do not create a shadow on the picture</a:t>
            </a:r>
          </a:p>
          <a:p>
            <a:r>
              <a:rPr lang="en-US" dirty="0" smtClean="0"/>
              <a:t>6. After completing all of your shots transfer your pictures to the H: drive once you are signed on as Hunt Student, place them in the file named Obrien, then </a:t>
            </a:r>
            <a:r>
              <a:rPr lang="en-US" dirty="0" err="1" smtClean="0"/>
              <a:t>Claymation</a:t>
            </a:r>
            <a:r>
              <a:rPr lang="en-US" dirty="0" smtClean="0"/>
              <a:t> </a:t>
            </a:r>
            <a:r>
              <a:rPr lang="en-US" dirty="0" err="1" smtClean="0"/>
              <a:t>Pics</a:t>
            </a:r>
            <a:r>
              <a:rPr lang="en-US" dirty="0" smtClean="0"/>
              <a:t> and create a new folder with your project name on it.</a:t>
            </a:r>
          </a:p>
          <a:p>
            <a:r>
              <a:rPr lang="en-US" dirty="0" smtClean="0"/>
              <a:t>7. Open your pictures in </a:t>
            </a:r>
            <a:r>
              <a:rPr lang="en-US" dirty="0" err="1" smtClean="0"/>
              <a:t>MovieMaker</a:t>
            </a:r>
            <a:r>
              <a:rPr lang="en-US" dirty="0" smtClean="0"/>
              <a:t>. You will need to search for your folder on the Server. Create your animation according to the Movie Maker steps.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normAutofit/>
          </a:bodyPr>
          <a:lstStyle/>
          <a:p>
            <a:r>
              <a:rPr lang="en-US" dirty="0" err="1" smtClean="0"/>
              <a:t>HollyWood</a:t>
            </a:r>
            <a:r>
              <a:rPr lang="en-US" dirty="0" smtClean="0"/>
              <a:t> quality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 need to be ready to start taking pictures at the beginning of the class time so that you are able to take all of your shots and not have to start again on a different day. Your animation will not move as smoothly if you have to stop in the middle of shooting pictures. </a:t>
            </a:r>
          </a:p>
          <a:p>
            <a:r>
              <a:rPr lang="en-US" dirty="0" smtClean="0"/>
              <a:t>Once the camera/tripod/background are in place, don’t move them an inch! Animations look much more realistic if the background and camera are not jumping back and forth</a:t>
            </a:r>
          </a:p>
          <a:p>
            <a:r>
              <a:rPr lang="en-US" dirty="0" smtClean="0"/>
              <a:t>Turn on ALL of the lights in the classroom so that you will have plenty of light to see the animation activity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5181600" cy="822960"/>
          </a:xfrm>
        </p:spPr>
        <p:txBody>
          <a:bodyPr>
            <a:normAutofit fontScale="90000"/>
          </a:bodyPr>
          <a:lstStyle/>
          <a:p>
            <a:r>
              <a:rPr lang="en-US" dirty="0" smtClean="0"/>
              <a:t>…Watchful eye and</a:t>
            </a:r>
            <a:br>
              <a:rPr lang="en-US" dirty="0" smtClean="0"/>
            </a:br>
            <a:r>
              <a:rPr lang="en-US" dirty="0" smtClean="0"/>
              <a:t> attention to detail</a:t>
            </a:r>
            <a:endParaRPr lang="en-US" dirty="0"/>
          </a:p>
        </p:txBody>
      </p:sp>
      <p:sp>
        <p:nvSpPr>
          <p:cNvPr id="3" name="Content Placeholder 2"/>
          <p:cNvSpPr>
            <a:spLocks noGrp="1"/>
          </p:cNvSpPr>
          <p:nvPr>
            <p:ph idx="1"/>
          </p:nvPr>
        </p:nvSpPr>
        <p:spPr>
          <a:xfrm>
            <a:off x="457200" y="1295400"/>
            <a:ext cx="7239000" cy="5160336"/>
          </a:xfrm>
        </p:spPr>
        <p:txBody>
          <a:bodyPr>
            <a:normAutofit fontScale="85000" lnSpcReduction="20000"/>
          </a:bodyPr>
          <a:lstStyle/>
          <a:p>
            <a:r>
              <a:rPr lang="en-US" dirty="0" smtClean="0"/>
              <a:t>Take turns taking pictures and moving the characters so that each member has the opportunity to do all of the jobs</a:t>
            </a:r>
          </a:p>
          <a:p>
            <a:pPr>
              <a:buNone/>
            </a:pPr>
            <a:endParaRPr lang="en-US" dirty="0" smtClean="0"/>
          </a:p>
          <a:p>
            <a:r>
              <a:rPr lang="en-US" dirty="0" smtClean="0"/>
              <a:t>Make MANY SMALL moves with your characters. No big movements that jump your character from point A to point B. You want 50 pictures not 15. The more pictures that you have the better your animation will be.</a:t>
            </a:r>
          </a:p>
          <a:p>
            <a:pPr>
              <a:buNone/>
            </a:pPr>
            <a:endParaRPr lang="en-US" dirty="0" smtClean="0"/>
          </a:p>
          <a:p>
            <a:r>
              <a:rPr lang="en-US" dirty="0" smtClean="0"/>
              <a:t>Finish up at least 5 minutes before the end of class so that your pictures can be transferred to your folder. Do not leave until your pictures are transferred. We don’t want your animation lost</a:t>
            </a:r>
          </a:p>
          <a:p>
            <a:pPr>
              <a:buNone/>
            </a:pPr>
            <a:endParaRPr lang="en-US" dirty="0" smtClean="0"/>
          </a:p>
          <a:p>
            <a:r>
              <a:rPr lang="en-US" dirty="0" smtClean="0"/>
              <a:t>Clean up all of your mess. Throw away your background, save whatever clay that can be reused.</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
            <a:ext cx="7239000" cy="441960"/>
          </a:xfrm>
        </p:spPr>
        <p:txBody>
          <a:bodyPr>
            <a:normAutofit fontScale="90000"/>
          </a:bodyPr>
          <a:lstStyle/>
          <a:p>
            <a:r>
              <a:rPr lang="en-US" dirty="0" smtClean="0"/>
              <a:t>Assessment Rubric</a:t>
            </a:r>
            <a:endParaRPr lang="en-US" dirty="0"/>
          </a:p>
        </p:txBody>
      </p:sp>
      <p:graphicFrame>
        <p:nvGraphicFramePr>
          <p:cNvPr id="5" name="Table 4"/>
          <p:cNvGraphicFramePr>
            <a:graphicFrameLocks noGrp="1"/>
          </p:cNvGraphicFramePr>
          <p:nvPr/>
        </p:nvGraphicFramePr>
        <p:xfrm>
          <a:off x="228600" y="609600"/>
          <a:ext cx="7772400" cy="6019798"/>
        </p:xfrm>
        <a:graphic>
          <a:graphicData uri="http://schemas.openxmlformats.org/drawingml/2006/table">
            <a:tbl>
              <a:tblPr>
                <a:tableStyleId>{3C2FFA5D-87B4-456A-9821-1D502468CF0F}</a:tableStyleId>
              </a:tblPr>
              <a:tblGrid>
                <a:gridCol w="838200"/>
                <a:gridCol w="2270408"/>
                <a:gridCol w="1554304"/>
                <a:gridCol w="1554304"/>
                <a:gridCol w="1555184"/>
              </a:tblGrid>
              <a:tr h="380999">
                <a:tc>
                  <a:txBody>
                    <a:bodyPr/>
                    <a:lstStyle/>
                    <a:p>
                      <a:pPr marL="0" marR="0" algn="ctr">
                        <a:spcBef>
                          <a:spcPts val="0"/>
                        </a:spcBef>
                        <a:spcAft>
                          <a:spcPts val="0"/>
                        </a:spcAft>
                      </a:pPr>
                      <a:endParaRPr lang="en-US" sz="2000" dirty="0">
                        <a:latin typeface="Bodoni MT Black" pitchFamily="18" charset="0"/>
                        <a:ea typeface="Times New Roman"/>
                        <a:cs typeface="Times New Roman"/>
                      </a:endParaRPr>
                    </a:p>
                  </a:txBody>
                  <a:tcPr marL="43234" marR="43234" marT="0" marB="0"/>
                </a:tc>
                <a:tc>
                  <a:txBody>
                    <a:bodyPr/>
                    <a:lstStyle/>
                    <a:p>
                      <a:pPr marL="0" marR="0" algn="ctr">
                        <a:spcBef>
                          <a:spcPts val="0"/>
                        </a:spcBef>
                        <a:spcAft>
                          <a:spcPts val="0"/>
                        </a:spcAft>
                      </a:pPr>
                      <a:r>
                        <a:rPr lang="en-US" sz="2000" dirty="0" smtClean="0">
                          <a:latin typeface="Bodoni MT Black" pitchFamily="18" charset="0"/>
                          <a:ea typeface="Times New Roman"/>
                          <a:cs typeface="Times New Roman"/>
                        </a:rPr>
                        <a:t>4</a:t>
                      </a:r>
                      <a:endParaRPr lang="en-US" sz="2000" dirty="0">
                        <a:latin typeface="Bodoni MT Black" pitchFamily="18" charset="0"/>
                        <a:ea typeface="Times New Roman"/>
                        <a:cs typeface="Times New Roman"/>
                      </a:endParaRPr>
                    </a:p>
                  </a:txBody>
                  <a:tcPr marL="43234" marR="43234" marT="0" marB="0"/>
                </a:tc>
                <a:tc>
                  <a:txBody>
                    <a:bodyPr/>
                    <a:lstStyle/>
                    <a:p>
                      <a:pPr marL="0" marR="0" algn="ctr">
                        <a:spcBef>
                          <a:spcPts val="0"/>
                        </a:spcBef>
                        <a:spcAft>
                          <a:spcPts val="0"/>
                        </a:spcAft>
                      </a:pPr>
                      <a:r>
                        <a:rPr lang="en-US" sz="2000" dirty="0" smtClean="0">
                          <a:latin typeface="Bodoni MT Black" pitchFamily="18" charset="0"/>
                          <a:ea typeface="Times New Roman"/>
                          <a:cs typeface="Times New Roman"/>
                        </a:rPr>
                        <a:t>3</a:t>
                      </a:r>
                      <a:endParaRPr lang="en-US" sz="2000" dirty="0">
                        <a:latin typeface="Bodoni MT Black" pitchFamily="18" charset="0"/>
                        <a:ea typeface="Times New Roman"/>
                        <a:cs typeface="Times New Roman"/>
                      </a:endParaRPr>
                    </a:p>
                  </a:txBody>
                  <a:tcPr marL="43234" marR="43234" marT="0" marB="0"/>
                </a:tc>
                <a:tc>
                  <a:txBody>
                    <a:bodyPr/>
                    <a:lstStyle/>
                    <a:p>
                      <a:pPr marL="0" marR="0" algn="ctr">
                        <a:spcBef>
                          <a:spcPts val="0"/>
                        </a:spcBef>
                        <a:spcAft>
                          <a:spcPts val="0"/>
                        </a:spcAft>
                      </a:pPr>
                      <a:r>
                        <a:rPr lang="en-US" sz="2000" dirty="0" smtClean="0">
                          <a:latin typeface="Bodoni MT Black" pitchFamily="18" charset="0"/>
                          <a:ea typeface="Times New Roman"/>
                          <a:cs typeface="Times New Roman"/>
                        </a:rPr>
                        <a:t>2</a:t>
                      </a:r>
                      <a:endParaRPr lang="en-US" sz="2000" dirty="0">
                        <a:latin typeface="Bodoni MT Black" pitchFamily="18" charset="0"/>
                        <a:ea typeface="Times New Roman"/>
                        <a:cs typeface="Times New Roman"/>
                      </a:endParaRPr>
                    </a:p>
                  </a:txBody>
                  <a:tcPr marL="43234" marR="43234" marT="0" marB="0"/>
                </a:tc>
                <a:tc>
                  <a:txBody>
                    <a:bodyPr/>
                    <a:lstStyle/>
                    <a:p>
                      <a:pPr marL="0" marR="0" algn="ctr">
                        <a:spcBef>
                          <a:spcPts val="0"/>
                        </a:spcBef>
                        <a:spcAft>
                          <a:spcPts val="0"/>
                        </a:spcAft>
                      </a:pPr>
                      <a:r>
                        <a:rPr lang="en-US" sz="2000" dirty="0" smtClean="0">
                          <a:latin typeface="Bodoni MT Black" pitchFamily="18" charset="0"/>
                          <a:ea typeface="Times New Roman"/>
                          <a:cs typeface="Times New Roman"/>
                        </a:rPr>
                        <a:t>1</a:t>
                      </a:r>
                      <a:endParaRPr lang="en-US" sz="2000" dirty="0">
                        <a:latin typeface="Bodoni MT Black" pitchFamily="18" charset="0"/>
                        <a:ea typeface="Times New Roman"/>
                        <a:cs typeface="Times New Roman"/>
                      </a:endParaRPr>
                    </a:p>
                  </a:txBody>
                  <a:tcPr marL="43234" marR="43234" marT="0" marB="0"/>
                </a:tc>
              </a:tr>
              <a:tr h="851011">
                <a:tc>
                  <a:txBody>
                    <a:bodyPr/>
                    <a:lstStyle/>
                    <a:p>
                      <a:pPr marL="0" marR="0">
                        <a:spcBef>
                          <a:spcPts val="0"/>
                        </a:spcBef>
                        <a:spcAft>
                          <a:spcPts val="0"/>
                        </a:spcAft>
                      </a:pPr>
                      <a:r>
                        <a:rPr lang="en-US" sz="1000" dirty="0" smtClean="0"/>
                        <a:t>Organization</a:t>
                      </a:r>
                      <a:endParaRPr lang="en-US" sz="1000" dirty="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Animation is well organized with a beginning, middle, and an end that explains concept very well</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dirty="0"/>
                        <a:t>Animation is thought out but is missing one of the expectations of beginning, middle, end, or teaching a concept</a:t>
                      </a:r>
                      <a:endParaRPr lang="en-US" sz="1000" dirty="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Animation is weak in attempt to show any of  the expected beginning, middle, end, or concept</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dirty="0"/>
                        <a:t>Animation does not flow with a beginning, middle, or end and does not effectively teach a concept</a:t>
                      </a:r>
                      <a:endParaRPr lang="en-US" sz="1000" dirty="0">
                        <a:latin typeface="AbcPrint"/>
                        <a:ea typeface="Times New Roman"/>
                        <a:cs typeface="Times New Roman"/>
                      </a:endParaRPr>
                    </a:p>
                  </a:txBody>
                  <a:tcPr marL="43234" marR="43234" marT="0" marB="0"/>
                </a:tc>
              </a:tr>
              <a:tr h="702935">
                <a:tc>
                  <a:txBody>
                    <a:bodyPr/>
                    <a:lstStyle/>
                    <a:p>
                      <a:pPr marL="0" marR="0">
                        <a:spcBef>
                          <a:spcPts val="0"/>
                        </a:spcBef>
                        <a:spcAft>
                          <a:spcPts val="0"/>
                        </a:spcAft>
                      </a:pPr>
                      <a:r>
                        <a:rPr lang="en-US" sz="1000"/>
                        <a:t>Content</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Covers topic in-depth. Subject knowledge is expressed well </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Topic includes much knowledge about the topic. Subject knowledge appears to be good. </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Topic includes some information about the topic but there are 1-2 factual errors. </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Content is minimal OR there are several factual errors. </a:t>
                      </a:r>
                      <a:endParaRPr lang="en-US" sz="1000">
                        <a:latin typeface="AbcPrint"/>
                        <a:ea typeface="Times New Roman"/>
                        <a:cs typeface="Times New Roman"/>
                      </a:endParaRPr>
                    </a:p>
                  </a:txBody>
                  <a:tcPr marL="43234" marR="43234" marT="0" marB="0"/>
                </a:tc>
              </a:tr>
              <a:tr h="851011">
                <a:tc>
                  <a:txBody>
                    <a:bodyPr/>
                    <a:lstStyle/>
                    <a:p>
                      <a:pPr marL="0" marR="0">
                        <a:spcBef>
                          <a:spcPts val="0"/>
                        </a:spcBef>
                        <a:spcAft>
                          <a:spcPts val="0"/>
                        </a:spcAft>
                      </a:pPr>
                      <a:r>
                        <a:rPr lang="en-US" sz="1000"/>
                        <a:t>Materials </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Materials are totally prepared and ready at the beginning of class on assigned day</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Materials are prepared with one or two minor fixes</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Materials are not prepared at the beginning of class and project must be started 5-10 minutes late</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Group is not ready to begin project within a 10 minute time period of class beginning</a:t>
                      </a:r>
                      <a:endParaRPr lang="en-US" sz="1000">
                        <a:latin typeface="AbcPrint"/>
                        <a:ea typeface="Times New Roman"/>
                        <a:cs typeface="Times New Roman"/>
                      </a:endParaRPr>
                    </a:p>
                  </a:txBody>
                  <a:tcPr marL="43234" marR="43234" marT="0" marB="0"/>
                </a:tc>
              </a:tr>
              <a:tr h="851011">
                <a:tc>
                  <a:txBody>
                    <a:bodyPr/>
                    <a:lstStyle/>
                    <a:p>
                      <a:pPr marL="0" marR="0">
                        <a:spcBef>
                          <a:spcPts val="0"/>
                        </a:spcBef>
                        <a:spcAft>
                          <a:spcPts val="0"/>
                        </a:spcAft>
                      </a:pPr>
                      <a:r>
                        <a:rPr lang="en-US" sz="1000"/>
                        <a:t>Cooperation</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Group members worked well together with all participating in all areas of project</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Group members had one or two minor issues during the preparation of project</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Group members had several issues during the preparation of project that required teacher to step in</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Group members had so many issues that teacher had to step in on several occasions to get project accomplished</a:t>
                      </a:r>
                      <a:endParaRPr lang="en-US" sz="1000">
                        <a:latin typeface="AbcPrint"/>
                        <a:ea typeface="Times New Roman"/>
                        <a:cs typeface="Times New Roman"/>
                      </a:endParaRPr>
                    </a:p>
                  </a:txBody>
                  <a:tcPr marL="43234" marR="43234" marT="0" marB="0"/>
                </a:tc>
              </a:tr>
              <a:tr h="1021213">
                <a:tc>
                  <a:txBody>
                    <a:bodyPr/>
                    <a:lstStyle/>
                    <a:p>
                      <a:pPr marL="0" marR="0">
                        <a:spcBef>
                          <a:spcPts val="0"/>
                        </a:spcBef>
                        <a:spcAft>
                          <a:spcPts val="0"/>
                        </a:spcAft>
                      </a:pPr>
                      <a:r>
                        <a:rPr lang="en-US" sz="1000"/>
                        <a:t>Hardware</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Students followed direction on Classroom Applications Guideline sheets for camera, computer, and Server use</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Students followed most of the directions from Classroom Applications Guideline sheets for camera, computer, and Server use</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Students required help on a couple of uses of equipment and were not relying on Classroom Applications Guidelines sheets</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Students do not rely on their Classroom Applications Guidelines sheets and are looking for constant help from teacher or other students</a:t>
                      </a:r>
                      <a:endParaRPr lang="en-US" sz="1000">
                        <a:latin typeface="AbcPrint"/>
                        <a:ea typeface="Times New Roman"/>
                        <a:cs typeface="Times New Roman"/>
                      </a:endParaRPr>
                    </a:p>
                  </a:txBody>
                  <a:tcPr marL="43234" marR="43234" marT="0" marB="0"/>
                </a:tc>
              </a:tr>
              <a:tr h="1361618">
                <a:tc>
                  <a:txBody>
                    <a:bodyPr/>
                    <a:lstStyle/>
                    <a:p>
                      <a:pPr marL="0" marR="0">
                        <a:spcBef>
                          <a:spcPts val="0"/>
                        </a:spcBef>
                        <a:spcAft>
                          <a:spcPts val="0"/>
                        </a:spcAft>
                      </a:pPr>
                      <a:r>
                        <a:rPr lang="en-US" sz="1000"/>
                        <a:t>Software</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Students followed direction on Classroom Applications Guideline sheets for steps on using Video Blender, saving to the server, and burning one copy for the group</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a:t>Students followed most of the directions from Classroom Applications Guideline sheets for steps on using Video Blender, saving to the server, and burning one copy for the group</a:t>
                      </a:r>
                      <a:endParaRPr lang="en-US" sz="100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dirty="0"/>
                        <a:t>Students required help on a couple of steps of  Video Blender, saving to the server, or burning one copy for the group and were not relying on Classroom Applications Guidelines sheets</a:t>
                      </a:r>
                      <a:endParaRPr lang="en-US" sz="1000" dirty="0">
                        <a:latin typeface="AbcPrint"/>
                        <a:ea typeface="Times New Roman"/>
                        <a:cs typeface="Times New Roman"/>
                      </a:endParaRPr>
                    </a:p>
                  </a:txBody>
                  <a:tcPr marL="43234" marR="43234" marT="0" marB="0"/>
                </a:tc>
                <a:tc>
                  <a:txBody>
                    <a:bodyPr/>
                    <a:lstStyle/>
                    <a:p>
                      <a:pPr marL="0" marR="0">
                        <a:spcBef>
                          <a:spcPts val="0"/>
                        </a:spcBef>
                        <a:spcAft>
                          <a:spcPts val="0"/>
                        </a:spcAft>
                      </a:pPr>
                      <a:r>
                        <a:rPr lang="en-US" sz="1000" dirty="0"/>
                        <a:t>Students do not rely on their Classroom Applications Guidelines sheets and are looking for constant help from teacher or other students</a:t>
                      </a:r>
                      <a:endParaRPr lang="en-US" sz="1000" dirty="0">
                        <a:latin typeface="AbcPrint"/>
                        <a:ea typeface="Times New Roman"/>
                        <a:cs typeface="Times New Roman"/>
                      </a:endParaRPr>
                    </a:p>
                  </a:txBody>
                  <a:tcPr marL="43234" marR="43234"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94360"/>
          </a:xfrm>
        </p:spPr>
        <p:txBody>
          <a:bodyPr/>
          <a:lstStyle/>
          <a:p>
            <a:r>
              <a:rPr lang="en-US" dirty="0" smtClean="0"/>
              <a:t>What is </a:t>
            </a:r>
            <a:r>
              <a:rPr lang="en-US" dirty="0" err="1" smtClean="0"/>
              <a:t>Claymation</a:t>
            </a:r>
            <a:r>
              <a:rPr lang="en-US" dirty="0" smtClean="0"/>
              <a:t>?</a:t>
            </a:r>
            <a:endParaRPr lang="en-US" dirty="0"/>
          </a:p>
        </p:txBody>
      </p:sp>
      <p:sp>
        <p:nvSpPr>
          <p:cNvPr id="3" name="Content Placeholder 2"/>
          <p:cNvSpPr>
            <a:spLocks noGrp="1"/>
          </p:cNvSpPr>
          <p:nvPr>
            <p:ph idx="1"/>
          </p:nvPr>
        </p:nvSpPr>
        <p:spPr/>
        <p:txBody>
          <a:bodyPr>
            <a:normAutofit fontScale="92500"/>
          </a:bodyPr>
          <a:lstStyle/>
          <a:p>
            <a:r>
              <a:rPr lang="en-US" b="1" dirty="0" err="1" smtClean="0">
                <a:solidFill>
                  <a:schemeClr val="tx2">
                    <a:lumMod val="75000"/>
                  </a:schemeClr>
                </a:solidFill>
                <a:latin typeface="AbcPrint" pitchFamily="2" charset="0"/>
              </a:rPr>
              <a:t>Claymation</a:t>
            </a:r>
            <a:r>
              <a:rPr lang="en-US" b="1" dirty="0" smtClean="0">
                <a:solidFill>
                  <a:schemeClr val="tx2">
                    <a:lumMod val="75000"/>
                  </a:schemeClr>
                </a:solidFill>
                <a:latin typeface="AbcPrint" pitchFamily="2" charset="0"/>
              </a:rPr>
              <a:t> is the generalized term for clay animation a form of stop animation using clay</a:t>
            </a:r>
          </a:p>
          <a:p>
            <a:r>
              <a:rPr lang="en-US" sz="1200" dirty="0" smtClean="0">
                <a:latin typeface="AbcPrint" pitchFamily="2" charset="0"/>
                <a:hlinkClick r:id="rId2"/>
              </a:rPr>
              <a:t>http://www.wisegeek.com/what-is-animation.htm</a:t>
            </a:r>
            <a:endParaRPr lang="en-US" sz="1200" dirty="0" smtClean="0">
              <a:latin typeface="AbcPrint" pitchFamily="2" charset="0"/>
            </a:endParaRPr>
          </a:p>
          <a:p>
            <a:r>
              <a:rPr lang="en-US" b="1" dirty="0" smtClean="0">
                <a:solidFill>
                  <a:srgbClr val="D60093"/>
                </a:solidFill>
                <a:latin typeface="AbcPrint" pitchFamily="2" charset="0"/>
              </a:rPr>
              <a:t>The term </a:t>
            </a:r>
            <a:r>
              <a:rPr lang="en-US" b="1" dirty="0" err="1" smtClean="0">
                <a:solidFill>
                  <a:srgbClr val="D60093"/>
                </a:solidFill>
                <a:latin typeface="AbcPrint" pitchFamily="2" charset="0"/>
              </a:rPr>
              <a:t>claymation</a:t>
            </a:r>
            <a:r>
              <a:rPr lang="en-US" b="1" dirty="0" smtClean="0">
                <a:solidFill>
                  <a:srgbClr val="D60093"/>
                </a:solidFill>
                <a:latin typeface="AbcPrint" pitchFamily="2" charset="0"/>
              </a:rPr>
              <a:t> was coined by its creator, Will Vinton, owner of an animation studio that worked with clay artists to create clay animation. </a:t>
            </a:r>
          </a:p>
          <a:p>
            <a:r>
              <a:rPr lang="en-US" b="1" dirty="0" err="1" smtClean="0">
                <a:solidFill>
                  <a:schemeClr val="tx2"/>
                </a:solidFill>
                <a:latin typeface="AbcPrint" pitchFamily="2" charset="0"/>
              </a:rPr>
              <a:t>Claymation</a:t>
            </a:r>
            <a:r>
              <a:rPr lang="en-US" b="1" dirty="0" smtClean="0">
                <a:solidFill>
                  <a:schemeClr val="tx2"/>
                </a:solidFill>
                <a:latin typeface="AbcPrint" pitchFamily="2" charset="0"/>
              </a:rPr>
              <a:t> involves using objects or characters sculpted from clay or other moldable material, and then taking a series of still pictures that are replayed in rapid succession to create the illusion of movement. </a:t>
            </a:r>
          </a:p>
          <a:p>
            <a:pPr>
              <a:buNone/>
            </a:pPr>
            <a:r>
              <a:rPr lang="en-US" sz="1200" dirty="0" smtClean="0">
                <a:latin typeface="AbcPrint" pitchFamily="2" charset="0"/>
                <a:hlinkClick r:id="rId3"/>
              </a:rPr>
              <a:t>http://www.wisegeek.com/what-is-a-raisin.htm</a:t>
            </a:r>
            <a:endParaRPr lang="en-US" sz="1200" dirty="0" smtClean="0">
              <a:latin typeface="AbcPrint" pitchFamily="2" charset="0"/>
            </a:endParaRPr>
          </a:p>
          <a:p>
            <a:pPr>
              <a:buNone/>
            </a:pPr>
            <a:endParaRPr lang="en-US" dirty="0">
              <a:latin typeface="AbcPrint" pitchFamily="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you seen?</a:t>
            </a:r>
            <a:endParaRPr lang="en-US" dirty="0"/>
          </a:p>
        </p:txBody>
      </p:sp>
      <p:pic>
        <p:nvPicPr>
          <p:cNvPr id="1026" name="Picture 2" descr="http://brutalgamer.com/wp-content/uploads/2009/11/wallace-and-gromit-rabbit.jpg"/>
          <p:cNvPicPr>
            <a:picLocks noChangeAspect="1" noChangeArrowheads="1"/>
          </p:cNvPicPr>
          <p:nvPr/>
        </p:nvPicPr>
        <p:blipFill>
          <a:blip r:embed="rId2" cstate="print"/>
          <a:srcRect/>
          <a:stretch>
            <a:fillRect/>
          </a:stretch>
        </p:blipFill>
        <p:spPr bwMode="auto">
          <a:xfrm rot="2018759">
            <a:off x="4946484" y="4337946"/>
            <a:ext cx="2667000" cy="1608045"/>
          </a:xfrm>
          <a:prstGeom prst="rect">
            <a:avLst/>
          </a:prstGeom>
          <a:noFill/>
        </p:spPr>
      </p:pic>
      <p:pic>
        <p:nvPicPr>
          <p:cNvPr id="1028" name="Picture 4" descr="http://www.palmbeachpost.com/blogs/content/shared-blogs/palmbeach/streeter/media/California_raisins_050127.jpg"/>
          <p:cNvPicPr>
            <a:picLocks noChangeAspect="1" noChangeArrowheads="1"/>
          </p:cNvPicPr>
          <p:nvPr/>
        </p:nvPicPr>
        <p:blipFill>
          <a:blip r:embed="rId3" cstate="print"/>
          <a:srcRect/>
          <a:stretch>
            <a:fillRect/>
          </a:stretch>
        </p:blipFill>
        <p:spPr bwMode="auto">
          <a:xfrm rot="20391809">
            <a:off x="609600" y="3962400"/>
            <a:ext cx="2768600" cy="2076450"/>
          </a:xfrm>
          <a:prstGeom prst="rect">
            <a:avLst/>
          </a:prstGeom>
          <a:noFill/>
        </p:spPr>
      </p:pic>
      <p:pic>
        <p:nvPicPr>
          <p:cNvPr id="1030" name="Picture 6" descr="http://www.bilerico.com/2008/07/Gumby_pokey.JPG"/>
          <p:cNvPicPr>
            <a:picLocks noChangeAspect="1" noChangeArrowheads="1"/>
          </p:cNvPicPr>
          <p:nvPr/>
        </p:nvPicPr>
        <p:blipFill>
          <a:blip r:embed="rId4" cstate="print"/>
          <a:srcRect/>
          <a:stretch>
            <a:fillRect/>
          </a:stretch>
        </p:blipFill>
        <p:spPr bwMode="auto">
          <a:xfrm rot="1698239">
            <a:off x="6477000" y="381000"/>
            <a:ext cx="1220872" cy="1762126"/>
          </a:xfrm>
          <a:prstGeom prst="rect">
            <a:avLst/>
          </a:prstGeom>
          <a:noFill/>
        </p:spPr>
      </p:pic>
      <p:pic>
        <p:nvPicPr>
          <p:cNvPr id="13314" name="Picture 2" descr="http://moviechopshop.com/wp-content/uploads/2009/04/chickenrun.jpg"/>
          <p:cNvPicPr>
            <a:picLocks noChangeAspect="1" noChangeArrowheads="1"/>
          </p:cNvPicPr>
          <p:nvPr/>
        </p:nvPicPr>
        <p:blipFill>
          <a:blip r:embed="rId5" cstate="print"/>
          <a:srcRect/>
          <a:stretch>
            <a:fillRect/>
          </a:stretch>
        </p:blipFill>
        <p:spPr bwMode="auto">
          <a:xfrm rot="1257304">
            <a:off x="3124200" y="1905000"/>
            <a:ext cx="2434167" cy="18256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70560"/>
          </a:xfrm>
        </p:spPr>
        <p:txBody>
          <a:bodyPr>
            <a:normAutofit fontScale="90000"/>
          </a:bodyPr>
          <a:lstStyle/>
          <a:p>
            <a:r>
              <a:rPr lang="en-US" dirty="0" smtClean="0"/>
              <a:t>What goes into Animating Clay?</a:t>
            </a:r>
            <a:endParaRPr lang="en-US" dirty="0"/>
          </a:p>
        </p:txBody>
      </p:sp>
      <p:sp>
        <p:nvSpPr>
          <p:cNvPr id="3" name="Content Placeholder 2"/>
          <p:cNvSpPr>
            <a:spLocks noGrp="1"/>
          </p:cNvSpPr>
          <p:nvPr>
            <p:ph idx="1"/>
          </p:nvPr>
        </p:nvSpPr>
        <p:spPr>
          <a:xfrm>
            <a:off x="457200" y="1219200"/>
            <a:ext cx="7239000" cy="5236536"/>
          </a:xfrm>
        </p:spPr>
        <p:txBody>
          <a:bodyPr>
            <a:normAutofit lnSpcReduction="10000"/>
          </a:bodyPr>
          <a:lstStyle/>
          <a:p>
            <a:r>
              <a:rPr lang="en-US" dirty="0" smtClean="0">
                <a:latin typeface="AbcPrint" pitchFamily="2" charset="0"/>
              </a:rPr>
              <a:t>Artists sculpt the characters out of clay and often support the sculpture with wire molds underneath. </a:t>
            </a:r>
          </a:p>
          <a:p>
            <a:r>
              <a:rPr lang="en-US" dirty="0" smtClean="0">
                <a:latin typeface="AbcPrint" pitchFamily="2" charset="0"/>
              </a:rPr>
              <a:t>To create the illusion of movement, the position of the sculpted characters is altered slightly in every still photo, or frame. </a:t>
            </a:r>
          </a:p>
          <a:p>
            <a:r>
              <a:rPr lang="en-US" dirty="0" err="1" smtClean="0">
                <a:latin typeface="AbcPrint" pitchFamily="2" charset="0"/>
              </a:rPr>
              <a:t>Claymation</a:t>
            </a:r>
            <a:r>
              <a:rPr lang="en-US" dirty="0" smtClean="0">
                <a:latin typeface="AbcPrint" pitchFamily="2" charset="0"/>
              </a:rPr>
              <a:t> generally requires a storyboard or background for the characters to be set against and to develop what they will do or say.</a:t>
            </a:r>
          </a:p>
          <a:p>
            <a:r>
              <a:rPr lang="en-US" dirty="0" smtClean="0">
                <a:latin typeface="AbcPrint" pitchFamily="2" charset="0"/>
              </a:rPr>
              <a:t>Depending on the length of production, the same character may need to be sculpted hundreds of times.</a:t>
            </a:r>
            <a:endParaRPr lang="en-US" dirty="0">
              <a:latin typeface="AbcPrint" pitchFamily="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of </a:t>
            </a:r>
            <a:r>
              <a:rPr lang="en-US" dirty="0" err="1" smtClean="0"/>
              <a:t>Claymation</a:t>
            </a:r>
            <a:r>
              <a:rPr lang="en-US" dirty="0" smtClean="0"/>
              <a:t>	</a:t>
            </a:r>
            <a:endParaRPr lang="en-US" dirty="0"/>
          </a:p>
        </p:txBody>
      </p:sp>
      <p:sp>
        <p:nvSpPr>
          <p:cNvPr id="3" name="Content Placeholder 2"/>
          <p:cNvSpPr>
            <a:spLocks noGrp="1"/>
          </p:cNvSpPr>
          <p:nvPr>
            <p:ph idx="1"/>
          </p:nvPr>
        </p:nvSpPr>
        <p:spPr/>
        <p:txBody>
          <a:bodyPr/>
          <a:lstStyle/>
          <a:p>
            <a:r>
              <a:rPr lang="en-US" dirty="0" smtClean="0"/>
              <a:t>Camera and Lighting positions </a:t>
            </a:r>
            <a:r>
              <a:rPr lang="en-US" dirty="0" smtClean="0"/>
              <a:t>must r</a:t>
            </a:r>
            <a:r>
              <a:rPr lang="en-US" dirty="0" smtClean="0"/>
              <a:t>emain constant</a:t>
            </a:r>
          </a:p>
          <a:p>
            <a:r>
              <a:rPr lang="en-US" dirty="0" smtClean="0"/>
              <a:t>Clay movements should be minimal within each picture</a:t>
            </a:r>
          </a:p>
          <a:p>
            <a:r>
              <a:rPr lang="en-US" dirty="0" smtClean="0"/>
              <a:t>Human hands must not appear in pictures</a:t>
            </a:r>
          </a:p>
          <a:p>
            <a:r>
              <a:rPr lang="en-US" dirty="0" smtClean="0"/>
              <a:t>The simpler the scene…the more noticeable the clay animation becomes</a:t>
            </a:r>
          </a:p>
          <a:p>
            <a:r>
              <a:rPr lang="en-US" dirty="0" smtClean="0"/>
              <a:t>Hard work will produce a magnificent creation, but the size of the video may only be a BLINK!</a:t>
            </a:r>
          </a:p>
          <a:p>
            <a:r>
              <a:rPr lang="en-US" dirty="0" smtClean="0"/>
              <a:t>300-600 pictures creates a 45 sec-1 min video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a:t>
            </a:r>
            <a:r>
              <a:rPr lang="en-US" dirty="0" err="1" smtClean="0"/>
              <a:t>Claymation</a:t>
            </a:r>
            <a:endParaRPr lang="en-US" dirty="0"/>
          </a:p>
        </p:txBody>
      </p:sp>
      <p:sp>
        <p:nvSpPr>
          <p:cNvPr id="3" name="Content Placeholder 2"/>
          <p:cNvSpPr>
            <a:spLocks noGrp="1"/>
          </p:cNvSpPr>
          <p:nvPr>
            <p:ph idx="1"/>
          </p:nvPr>
        </p:nvSpPr>
        <p:spPr/>
        <p:txBody>
          <a:bodyPr/>
          <a:lstStyle/>
          <a:p>
            <a:r>
              <a:rPr lang="en-US" dirty="0" smtClean="0"/>
              <a:t>The purpose of this Clay Animation project is for students to work cooperatively in the presentation of a classroom curriculum topic utilizing lab hardware (computer, camera) and software (Image Blender) while referring to the Classroom Applications Guidelines sheets demonstrating capability of following directions. It’s very important to have a good time doing this!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Equipment</a:t>
            </a:r>
            <a:endParaRPr lang="en-US" dirty="0"/>
          </a:p>
        </p:txBody>
      </p:sp>
      <p:sp>
        <p:nvSpPr>
          <p:cNvPr id="3" name="Content Placeholder 2"/>
          <p:cNvSpPr>
            <a:spLocks noGrp="1"/>
          </p:cNvSpPr>
          <p:nvPr>
            <p:ph idx="1"/>
          </p:nvPr>
        </p:nvSpPr>
        <p:spPr/>
        <p:txBody>
          <a:bodyPr>
            <a:normAutofit/>
          </a:bodyPr>
          <a:lstStyle/>
          <a:p>
            <a:r>
              <a:rPr lang="en-US" dirty="0" smtClean="0"/>
              <a:t>Backboard/Poster Board</a:t>
            </a:r>
          </a:p>
          <a:p>
            <a:r>
              <a:rPr lang="en-US" dirty="0" smtClean="0"/>
              <a:t>Modeling Clay</a:t>
            </a:r>
          </a:p>
          <a:p>
            <a:r>
              <a:rPr lang="en-US" dirty="0" smtClean="0"/>
              <a:t>Toothpicks for Body Part Support</a:t>
            </a:r>
          </a:p>
          <a:p>
            <a:r>
              <a:rPr lang="en-US" dirty="0" smtClean="0"/>
              <a:t>Fishing Line</a:t>
            </a:r>
          </a:p>
          <a:p>
            <a:r>
              <a:rPr lang="en-US" dirty="0" smtClean="0"/>
              <a:t>Sequins, etc. (decoration)</a:t>
            </a:r>
          </a:p>
          <a:p>
            <a:r>
              <a:rPr lang="en-US" dirty="0" smtClean="0"/>
              <a:t>Styrofoam</a:t>
            </a:r>
          </a:p>
          <a:p>
            <a:r>
              <a:rPr lang="en-US" dirty="0" smtClean="0"/>
              <a:t>Digital Camera</a:t>
            </a:r>
          </a:p>
          <a:p>
            <a:r>
              <a:rPr lang="en-US" dirty="0" smtClean="0"/>
              <a:t>Windows Movie Maker, </a:t>
            </a:r>
            <a:r>
              <a:rPr lang="en-US" dirty="0" err="1" smtClean="0"/>
              <a:t>iMovie</a:t>
            </a:r>
            <a:r>
              <a:rPr lang="en-US" dirty="0" smtClean="0"/>
              <a:t>, etc</a:t>
            </a:r>
            <a:endParaRPr lang="en-US" dirty="0" smtClean="0"/>
          </a:p>
          <a:p>
            <a:r>
              <a:rPr lang="en-US" dirty="0" smtClean="0"/>
              <a:t>Movie Player Program</a:t>
            </a:r>
            <a:endParaRPr lang="en-US" dirty="0" smtClean="0"/>
          </a:p>
          <a:p>
            <a:r>
              <a:rPr lang="en-US" dirty="0" smtClean="0"/>
              <a:t>Computers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0" y="-1"/>
            <a:ext cx="7848599" cy="6843761"/>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tips for the trade</a:t>
            </a:r>
            <a:endParaRPr lang="en-US" dirty="0"/>
          </a:p>
        </p:txBody>
      </p:sp>
      <p:sp>
        <p:nvSpPr>
          <p:cNvPr id="3" name="Content Placeholder 2"/>
          <p:cNvSpPr>
            <a:spLocks noGrp="1"/>
          </p:cNvSpPr>
          <p:nvPr>
            <p:ph idx="1"/>
          </p:nvPr>
        </p:nvSpPr>
        <p:spPr/>
        <p:txBody>
          <a:bodyPr/>
          <a:lstStyle/>
          <a:p>
            <a:r>
              <a:rPr lang="en-US" dirty="0" smtClean="0"/>
              <a:t>Do not huddle around figures (may leave shadows)</a:t>
            </a:r>
          </a:p>
          <a:p>
            <a:r>
              <a:rPr lang="en-US" dirty="0" smtClean="0"/>
              <a:t>Make sure figures aren’t too heavy</a:t>
            </a:r>
          </a:p>
          <a:p>
            <a:r>
              <a:rPr lang="en-US" dirty="0" smtClean="0"/>
              <a:t>Toothpicks are helpful to support figure body parts</a:t>
            </a:r>
          </a:p>
          <a:p>
            <a:r>
              <a:rPr lang="en-US" dirty="0" smtClean="0"/>
              <a:t>Fishing line VS string so that it is invisible</a:t>
            </a:r>
          </a:p>
          <a:p>
            <a:r>
              <a:rPr lang="en-US" dirty="0" smtClean="0"/>
              <a:t>Slow, gradual movement of figures</a:t>
            </a:r>
          </a:p>
          <a:p>
            <a:r>
              <a:rPr lang="en-US" dirty="0" smtClean="0"/>
              <a:t>Take many pictures </a:t>
            </a:r>
            <a:r>
              <a:rPr lang="en-US" dirty="0" smtClean="0"/>
              <a:t>200-600</a:t>
            </a:r>
            <a:r>
              <a:rPr lang="en-US" dirty="0" smtClean="0"/>
              <a:t>!</a:t>
            </a:r>
            <a:endParaRPr lang="en-US" dirty="0" smtClean="0"/>
          </a:p>
          <a:p>
            <a:r>
              <a:rPr lang="en-US" dirty="0" smtClean="0"/>
              <a:t>Simple and few characters (too many to move gets complicated)</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996</TotalTime>
  <Words>1398</Words>
  <Application>Microsoft Office PowerPoint</Application>
  <PresentationFormat>On-screen Show (4:3)</PresentationFormat>
  <Paragraphs>115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Opulent</vt:lpstr>
      <vt:lpstr>Clay Animation</vt:lpstr>
      <vt:lpstr>What is Claymation?</vt:lpstr>
      <vt:lpstr>Have you seen?</vt:lpstr>
      <vt:lpstr>What goes into Animating Clay?</vt:lpstr>
      <vt:lpstr>Principles of Claymation </vt:lpstr>
      <vt:lpstr>Purpose of Claymation</vt:lpstr>
      <vt:lpstr>Equipment</vt:lpstr>
      <vt:lpstr>Slide 8</vt:lpstr>
      <vt:lpstr>A few tips for the trade</vt:lpstr>
      <vt:lpstr>A few Themes of Interest</vt:lpstr>
      <vt:lpstr>Let’s Get Started</vt:lpstr>
      <vt:lpstr>More Steps</vt:lpstr>
      <vt:lpstr>HollyWood quality</vt:lpstr>
      <vt:lpstr>…Watchful eye and  attention to detail</vt:lpstr>
      <vt:lpstr>Assessment Rubric</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Clay Animation</dc:title>
  <dc:creator>marybethobrien</dc:creator>
  <cp:lastModifiedBy>bps</cp:lastModifiedBy>
  <cp:revision>83</cp:revision>
  <dcterms:created xsi:type="dcterms:W3CDTF">2009-12-28T14:30:29Z</dcterms:created>
  <dcterms:modified xsi:type="dcterms:W3CDTF">2010-03-06T14:09:39Z</dcterms:modified>
</cp:coreProperties>
</file>